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906000" type="A4"/>
  <p:notesSz cx="6858000" cy="9144000"/>
  <p:custDataLst>
    <p:tags r:id="rId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92" d="100"/>
          <a:sy n="92" d="100"/>
        </p:scale>
        <p:origin x="2772"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tags" Target="tags/tag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0AFB6A3-1AC4-40AB-B1D6-18B41C8E7C28}" type="datetimeFigureOut">
              <a:rPr lang="en-DE" smtClean="0"/>
              <a:t>05/05/2022</a:t>
            </a:fld>
            <a:endParaRPr lang="en-DE"/>
          </a:p>
        </p:txBody>
      </p:sp>
      <p:sp>
        <p:nvSpPr>
          <p:cNvPr id="5" name="Footer Placeholder 4"/>
          <p:cNvSpPr>
            <a:spLocks noGrp="1"/>
          </p:cNvSpPr>
          <p:nvPr>
            <p:ph type="ftr" sz="quarter" idx="11"/>
          </p:nvPr>
        </p:nvSpPr>
        <p:spPr/>
        <p:txBody>
          <a:bodyPr/>
          <a:lstStyle/>
          <a:p>
            <a:endParaRPr lang="en-DE"/>
          </a:p>
        </p:txBody>
      </p:sp>
      <p:sp>
        <p:nvSpPr>
          <p:cNvPr id="6" name="Slide Number Placeholder 5"/>
          <p:cNvSpPr>
            <a:spLocks noGrp="1"/>
          </p:cNvSpPr>
          <p:nvPr>
            <p:ph type="sldNum" sz="quarter" idx="12"/>
          </p:nvPr>
        </p:nvSpPr>
        <p:spPr/>
        <p:txBody>
          <a:bodyPr/>
          <a:lstStyle/>
          <a:p>
            <a:fld id="{939955AE-7330-4387-9A96-DE70579C417E}" type="slidenum">
              <a:rPr lang="en-DE" smtClean="0"/>
              <a:t>‹#›</a:t>
            </a:fld>
            <a:endParaRPr lang="en-DE"/>
          </a:p>
        </p:txBody>
      </p:sp>
    </p:spTree>
    <p:extLst>
      <p:ext uri="{BB962C8B-B14F-4D97-AF65-F5344CB8AC3E}">
        <p14:creationId xmlns:p14="http://schemas.microsoft.com/office/powerpoint/2010/main" val="3839535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AFB6A3-1AC4-40AB-B1D6-18B41C8E7C28}" type="datetimeFigureOut">
              <a:rPr lang="en-DE" smtClean="0"/>
              <a:t>05/05/2022</a:t>
            </a:fld>
            <a:endParaRPr lang="en-DE"/>
          </a:p>
        </p:txBody>
      </p:sp>
      <p:sp>
        <p:nvSpPr>
          <p:cNvPr id="5" name="Footer Placeholder 4"/>
          <p:cNvSpPr>
            <a:spLocks noGrp="1"/>
          </p:cNvSpPr>
          <p:nvPr>
            <p:ph type="ftr" sz="quarter" idx="11"/>
          </p:nvPr>
        </p:nvSpPr>
        <p:spPr/>
        <p:txBody>
          <a:bodyPr/>
          <a:lstStyle/>
          <a:p>
            <a:endParaRPr lang="en-DE"/>
          </a:p>
        </p:txBody>
      </p:sp>
      <p:sp>
        <p:nvSpPr>
          <p:cNvPr id="6" name="Slide Number Placeholder 5"/>
          <p:cNvSpPr>
            <a:spLocks noGrp="1"/>
          </p:cNvSpPr>
          <p:nvPr>
            <p:ph type="sldNum" sz="quarter" idx="12"/>
          </p:nvPr>
        </p:nvSpPr>
        <p:spPr/>
        <p:txBody>
          <a:bodyPr/>
          <a:lstStyle/>
          <a:p>
            <a:fld id="{939955AE-7330-4387-9A96-DE70579C417E}" type="slidenum">
              <a:rPr lang="en-DE" smtClean="0"/>
              <a:t>‹#›</a:t>
            </a:fld>
            <a:endParaRPr lang="en-DE"/>
          </a:p>
        </p:txBody>
      </p:sp>
    </p:spTree>
    <p:extLst>
      <p:ext uri="{BB962C8B-B14F-4D97-AF65-F5344CB8AC3E}">
        <p14:creationId xmlns:p14="http://schemas.microsoft.com/office/powerpoint/2010/main" val="2634416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AFB6A3-1AC4-40AB-B1D6-18B41C8E7C28}" type="datetimeFigureOut">
              <a:rPr lang="en-DE" smtClean="0"/>
              <a:t>05/05/2022</a:t>
            </a:fld>
            <a:endParaRPr lang="en-DE"/>
          </a:p>
        </p:txBody>
      </p:sp>
      <p:sp>
        <p:nvSpPr>
          <p:cNvPr id="5" name="Footer Placeholder 4"/>
          <p:cNvSpPr>
            <a:spLocks noGrp="1"/>
          </p:cNvSpPr>
          <p:nvPr>
            <p:ph type="ftr" sz="quarter" idx="11"/>
          </p:nvPr>
        </p:nvSpPr>
        <p:spPr/>
        <p:txBody>
          <a:bodyPr/>
          <a:lstStyle/>
          <a:p>
            <a:endParaRPr lang="en-DE"/>
          </a:p>
        </p:txBody>
      </p:sp>
      <p:sp>
        <p:nvSpPr>
          <p:cNvPr id="6" name="Slide Number Placeholder 5"/>
          <p:cNvSpPr>
            <a:spLocks noGrp="1"/>
          </p:cNvSpPr>
          <p:nvPr>
            <p:ph type="sldNum" sz="quarter" idx="12"/>
          </p:nvPr>
        </p:nvSpPr>
        <p:spPr/>
        <p:txBody>
          <a:bodyPr/>
          <a:lstStyle/>
          <a:p>
            <a:fld id="{939955AE-7330-4387-9A96-DE70579C417E}" type="slidenum">
              <a:rPr lang="en-DE" smtClean="0"/>
              <a:t>‹#›</a:t>
            </a:fld>
            <a:endParaRPr lang="en-DE"/>
          </a:p>
        </p:txBody>
      </p:sp>
    </p:spTree>
    <p:extLst>
      <p:ext uri="{BB962C8B-B14F-4D97-AF65-F5344CB8AC3E}">
        <p14:creationId xmlns:p14="http://schemas.microsoft.com/office/powerpoint/2010/main" val="225057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0AFB6A3-1AC4-40AB-B1D6-18B41C8E7C28}" type="datetimeFigureOut">
              <a:rPr lang="en-DE" smtClean="0"/>
              <a:t>05/05/2022</a:t>
            </a:fld>
            <a:endParaRPr lang="en-DE"/>
          </a:p>
        </p:txBody>
      </p:sp>
      <p:sp>
        <p:nvSpPr>
          <p:cNvPr id="6" name="Footer Placeholder 5"/>
          <p:cNvSpPr>
            <a:spLocks noGrp="1"/>
          </p:cNvSpPr>
          <p:nvPr>
            <p:ph type="ftr" sz="quarter" idx="11"/>
          </p:nvPr>
        </p:nvSpPr>
        <p:spPr/>
        <p:txBody>
          <a:bodyPr/>
          <a:lstStyle/>
          <a:p>
            <a:endParaRPr lang="en-DE"/>
          </a:p>
        </p:txBody>
      </p:sp>
      <p:sp>
        <p:nvSpPr>
          <p:cNvPr id="7" name="Slide Number Placeholder 6"/>
          <p:cNvSpPr>
            <a:spLocks noGrp="1"/>
          </p:cNvSpPr>
          <p:nvPr>
            <p:ph type="sldNum" sz="quarter" idx="12"/>
          </p:nvPr>
        </p:nvSpPr>
        <p:spPr/>
        <p:txBody>
          <a:bodyPr/>
          <a:lstStyle/>
          <a:p>
            <a:fld id="{939955AE-7330-4387-9A96-DE70579C417E}" type="slidenum">
              <a:rPr lang="en-DE" smtClean="0"/>
              <a:t>‹#›</a:t>
            </a:fld>
            <a:endParaRPr lang="en-DE"/>
          </a:p>
        </p:txBody>
      </p:sp>
    </p:spTree>
    <p:extLst>
      <p:ext uri="{BB962C8B-B14F-4D97-AF65-F5344CB8AC3E}">
        <p14:creationId xmlns:p14="http://schemas.microsoft.com/office/powerpoint/2010/main" val="2018384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0AFB6A3-1AC4-40AB-B1D6-18B41C8E7C28}" type="datetimeFigureOut">
              <a:rPr lang="en-DE" smtClean="0"/>
              <a:t>05/05/2022</a:t>
            </a:fld>
            <a:endParaRPr lang="en-DE"/>
          </a:p>
        </p:txBody>
      </p:sp>
      <p:sp>
        <p:nvSpPr>
          <p:cNvPr id="8" name="Footer Placeholder 7"/>
          <p:cNvSpPr>
            <a:spLocks noGrp="1"/>
          </p:cNvSpPr>
          <p:nvPr>
            <p:ph type="ftr" sz="quarter" idx="11"/>
          </p:nvPr>
        </p:nvSpPr>
        <p:spPr/>
        <p:txBody>
          <a:bodyPr/>
          <a:lstStyle/>
          <a:p>
            <a:endParaRPr lang="en-DE"/>
          </a:p>
        </p:txBody>
      </p:sp>
      <p:sp>
        <p:nvSpPr>
          <p:cNvPr id="9" name="Slide Number Placeholder 8"/>
          <p:cNvSpPr>
            <a:spLocks noGrp="1"/>
          </p:cNvSpPr>
          <p:nvPr>
            <p:ph type="sldNum" sz="quarter" idx="12"/>
          </p:nvPr>
        </p:nvSpPr>
        <p:spPr/>
        <p:txBody>
          <a:bodyPr/>
          <a:lstStyle/>
          <a:p>
            <a:fld id="{939955AE-7330-4387-9A96-DE70579C417E}" type="slidenum">
              <a:rPr lang="en-DE" smtClean="0"/>
              <a:t>‹#›</a:t>
            </a:fld>
            <a:endParaRPr lang="en-DE"/>
          </a:p>
        </p:txBody>
      </p:sp>
    </p:spTree>
    <p:extLst>
      <p:ext uri="{BB962C8B-B14F-4D97-AF65-F5344CB8AC3E}">
        <p14:creationId xmlns:p14="http://schemas.microsoft.com/office/powerpoint/2010/main" val="1976078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0AFB6A3-1AC4-40AB-B1D6-18B41C8E7C28}" type="datetimeFigureOut">
              <a:rPr lang="en-DE" smtClean="0"/>
              <a:t>05/05/2022</a:t>
            </a:fld>
            <a:endParaRPr lang="en-DE"/>
          </a:p>
        </p:txBody>
      </p:sp>
      <p:sp>
        <p:nvSpPr>
          <p:cNvPr id="4" name="Footer Placeholder 3"/>
          <p:cNvSpPr>
            <a:spLocks noGrp="1"/>
          </p:cNvSpPr>
          <p:nvPr>
            <p:ph type="ftr" sz="quarter" idx="11"/>
          </p:nvPr>
        </p:nvSpPr>
        <p:spPr/>
        <p:txBody>
          <a:bodyPr/>
          <a:lstStyle/>
          <a:p>
            <a:endParaRPr lang="en-DE"/>
          </a:p>
        </p:txBody>
      </p:sp>
      <p:sp>
        <p:nvSpPr>
          <p:cNvPr id="5" name="Slide Number Placeholder 4"/>
          <p:cNvSpPr>
            <a:spLocks noGrp="1"/>
          </p:cNvSpPr>
          <p:nvPr>
            <p:ph type="sldNum" sz="quarter" idx="12"/>
          </p:nvPr>
        </p:nvSpPr>
        <p:spPr/>
        <p:txBody>
          <a:bodyPr/>
          <a:lstStyle/>
          <a:p>
            <a:fld id="{939955AE-7330-4387-9A96-DE70579C417E}" type="slidenum">
              <a:rPr lang="en-DE" smtClean="0"/>
              <a:t>‹#›</a:t>
            </a:fld>
            <a:endParaRPr lang="en-DE"/>
          </a:p>
        </p:txBody>
      </p:sp>
    </p:spTree>
    <p:extLst>
      <p:ext uri="{BB962C8B-B14F-4D97-AF65-F5344CB8AC3E}">
        <p14:creationId xmlns:p14="http://schemas.microsoft.com/office/powerpoint/2010/main" val="2211650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AFB6A3-1AC4-40AB-B1D6-18B41C8E7C28}" type="datetimeFigureOut">
              <a:rPr lang="en-DE" smtClean="0"/>
              <a:t>05/05/2022</a:t>
            </a:fld>
            <a:endParaRPr lang="en-DE"/>
          </a:p>
        </p:txBody>
      </p:sp>
      <p:sp>
        <p:nvSpPr>
          <p:cNvPr id="3" name="Footer Placeholder 2"/>
          <p:cNvSpPr>
            <a:spLocks noGrp="1"/>
          </p:cNvSpPr>
          <p:nvPr>
            <p:ph type="ftr" sz="quarter" idx="11"/>
          </p:nvPr>
        </p:nvSpPr>
        <p:spPr/>
        <p:txBody>
          <a:bodyPr/>
          <a:lstStyle/>
          <a:p>
            <a:endParaRPr lang="en-DE"/>
          </a:p>
        </p:txBody>
      </p:sp>
      <p:sp>
        <p:nvSpPr>
          <p:cNvPr id="4" name="Slide Number Placeholder 3"/>
          <p:cNvSpPr>
            <a:spLocks noGrp="1"/>
          </p:cNvSpPr>
          <p:nvPr>
            <p:ph type="sldNum" sz="quarter" idx="12"/>
          </p:nvPr>
        </p:nvSpPr>
        <p:spPr/>
        <p:txBody>
          <a:bodyPr/>
          <a:lstStyle/>
          <a:p>
            <a:fld id="{939955AE-7330-4387-9A96-DE70579C417E}" type="slidenum">
              <a:rPr lang="en-DE" smtClean="0"/>
              <a:t>‹#›</a:t>
            </a:fld>
            <a:endParaRPr lang="en-DE"/>
          </a:p>
        </p:txBody>
      </p:sp>
    </p:spTree>
    <p:extLst>
      <p:ext uri="{BB962C8B-B14F-4D97-AF65-F5344CB8AC3E}">
        <p14:creationId xmlns:p14="http://schemas.microsoft.com/office/powerpoint/2010/main" val="2422441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0AFB6A3-1AC4-40AB-B1D6-18B41C8E7C28}" type="datetimeFigureOut">
              <a:rPr lang="en-DE" smtClean="0"/>
              <a:t>05/05/2022</a:t>
            </a:fld>
            <a:endParaRPr lang="en-DE"/>
          </a:p>
        </p:txBody>
      </p:sp>
      <p:sp>
        <p:nvSpPr>
          <p:cNvPr id="6" name="Footer Placeholder 5"/>
          <p:cNvSpPr>
            <a:spLocks noGrp="1"/>
          </p:cNvSpPr>
          <p:nvPr>
            <p:ph type="ftr" sz="quarter" idx="11"/>
          </p:nvPr>
        </p:nvSpPr>
        <p:spPr/>
        <p:txBody>
          <a:bodyPr/>
          <a:lstStyle/>
          <a:p>
            <a:endParaRPr lang="en-DE"/>
          </a:p>
        </p:txBody>
      </p:sp>
      <p:sp>
        <p:nvSpPr>
          <p:cNvPr id="7" name="Slide Number Placeholder 6"/>
          <p:cNvSpPr>
            <a:spLocks noGrp="1"/>
          </p:cNvSpPr>
          <p:nvPr>
            <p:ph type="sldNum" sz="quarter" idx="12"/>
          </p:nvPr>
        </p:nvSpPr>
        <p:spPr/>
        <p:txBody>
          <a:bodyPr/>
          <a:lstStyle/>
          <a:p>
            <a:fld id="{939955AE-7330-4387-9A96-DE70579C417E}" type="slidenum">
              <a:rPr lang="en-DE" smtClean="0"/>
              <a:t>‹#›</a:t>
            </a:fld>
            <a:endParaRPr lang="en-DE"/>
          </a:p>
        </p:txBody>
      </p:sp>
    </p:spTree>
    <p:extLst>
      <p:ext uri="{BB962C8B-B14F-4D97-AF65-F5344CB8AC3E}">
        <p14:creationId xmlns:p14="http://schemas.microsoft.com/office/powerpoint/2010/main" val="3963969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0AFB6A3-1AC4-40AB-B1D6-18B41C8E7C28}" type="datetimeFigureOut">
              <a:rPr lang="en-DE" smtClean="0"/>
              <a:t>05/05/2022</a:t>
            </a:fld>
            <a:endParaRPr lang="en-DE"/>
          </a:p>
        </p:txBody>
      </p:sp>
      <p:sp>
        <p:nvSpPr>
          <p:cNvPr id="6" name="Footer Placeholder 5"/>
          <p:cNvSpPr>
            <a:spLocks noGrp="1"/>
          </p:cNvSpPr>
          <p:nvPr>
            <p:ph type="ftr" sz="quarter" idx="11"/>
          </p:nvPr>
        </p:nvSpPr>
        <p:spPr/>
        <p:txBody>
          <a:bodyPr/>
          <a:lstStyle/>
          <a:p>
            <a:endParaRPr lang="en-DE"/>
          </a:p>
        </p:txBody>
      </p:sp>
      <p:sp>
        <p:nvSpPr>
          <p:cNvPr id="7" name="Slide Number Placeholder 6"/>
          <p:cNvSpPr>
            <a:spLocks noGrp="1"/>
          </p:cNvSpPr>
          <p:nvPr>
            <p:ph type="sldNum" sz="quarter" idx="12"/>
          </p:nvPr>
        </p:nvSpPr>
        <p:spPr/>
        <p:txBody>
          <a:bodyPr/>
          <a:lstStyle/>
          <a:p>
            <a:fld id="{939955AE-7330-4387-9A96-DE70579C417E}" type="slidenum">
              <a:rPr lang="en-DE" smtClean="0"/>
              <a:t>‹#›</a:t>
            </a:fld>
            <a:endParaRPr lang="en-DE"/>
          </a:p>
        </p:txBody>
      </p:sp>
    </p:spTree>
    <p:extLst>
      <p:ext uri="{BB962C8B-B14F-4D97-AF65-F5344CB8AC3E}">
        <p14:creationId xmlns:p14="http://schemas.microsoft.com/office/powerpoint/2010/main" val="3793902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AFB6A3-1AC4-40AB-B1D6-18B41C8E7C28}" type="datetimeFigureOut">
              <a:rPr lang="en-DE" smtClean="0"/>
              <a:t>05/05/2022</a:t>
            </a:fld>
            <a:endParaRPr lang="en-DE"/>
          </a:p>
        </p:txBody>
      </p:sp>
      <p:sp>
        <p:nvSpPr>
          <p:cNvPr id="5" name="Footer Placeholder 4"/>
          <p:cNvSpPr>
            <a:spLocks noGrp="1"/>
          </p:cNvSpPr>
          <p:nvPr>
            <p:ph type="ftr" sz="quarter" idx="11"/>
          </p:nvPr>
        </p:nvSpPr>
        <p:spPr/>
        <p:txBody>
          <a:bodyPr/>
          <a:lstStyle/>
          <a:p>
            <a:endParaRPr lang="en-DE"/>
          </a:p>
        </p:txBody>
      </p:sp>
      <p:sp>
        <p:nvSpPr>
          <p:cNvPr id="6" name="Slide Number Placeholder 5"/>
          <p:cNvSpPr>
            <a:spLocks noGrp="1"/>
          </p:cNvSpPr>
          <p:nvPr>
            <p:ph type="sldNum" sz="quarter" idx="12"/>
          </p:nvPr>
        </p:nvSpPr>
        <p:spPr/>
        <p:txBody>
          <a:bodyPr/>
          <a:lstStyle/>
          <a:p>
            <a:fld id="{939955AE-7330-4387-9A96-DE70579C417E}" type="slidenum">
              <a:rPr lang="en-DE" smtClean="0"/>
              <a:t>‹#›</a:t>
            </a:fld>
            <a:endParaRPr lang="en-DE"/>
          </a:p>
        </p:txBody>
      </p:sp>
    </p:spTree>
    <p:extLst>
      <p:ext uri="{BB962C8B-B14F-4D97-AF65-F5344CB8AC3E}">
        <p14:creationId xmlns:p14="http://schemas.microsoft.com/office/powerpoint/2010/main" val="4011061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AFB6A3-1AC4-40AB-B1D6-18B41C8E7C28}" type="datetimeFigureOut">
              <a:rPr lang="en-DE" smtClean="0"/>
              <a:t>05/05/2022</a:t>
            </a:fld>
            <a:endParaRPr lang="en-DE"/>
          </a:p>
        </p:txBody>
      </p:sp>
      <p:sp>
        <p:nvSpPr>
          <p:cNvPr id="5" name="Footer Placeholder 4"/>
          <p:cNvSpPr>
            <a:spLocks noGrp="1"/>
          </p:cNvSpPr>
          <p:nvPr>
            <p:ph type="ftr" sz="quarter" idx="11"/>
          </p:nvPr>
        </p:nvSpPr>
        <p:spPr/>
        <p:txBody>
          <a:bodyPr/>
          <a:lstStyle/>
          <a:p>
            <a:endParaRPr lang="en-DE"/>
          </a:p>
        </p:txBody>
      </p:sp>
      <p:sp>
        <p:nvSpPr>
          <p:cNvPr id="6" name="Slide Number Placeholder 5"/>
          <p:cNvSpPr>
            <a:spLocks noGrp="1"/>
          </p:cNvSpPr>
          <p:nvPr>
            <p:ph type="sldNum" sz="quarter" idx="12"/>
          </p:nvPr>
        </p:nvSpPr>
        <p:spPr/>
        <p:txBody>
          <a:bodyPr/>
          <a:lstStyle/>
          <a:p>
            <a:fld id="{939955AE-7330-4387-9A96-DE70579C417E}" type="slidenum">
              <a:rPr lang="en-DE" smtClean="0"/>
              <a:t>‹#›</a:t>
            </a:fld>
            <a:endParaRPr lang="en-DE"/>
          </a:p>
        </p:txBody>
      </p:sp>
    </p:spTree>
    <p:extLst>
      <p:ext uri="{BB962C8B-B14F-4D97-AF65-F5344CB8AC3E}">
        <p14:creationId xmlns:p14="http://schemas.microsoft.com/office/powerpoint/2010/main" val="2897157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30AFB6A3-1AC4-40AB-B1D6-18B41C8E7C28}" type="datetimeFigureOut">
              <a:rPr lang="en-DE" smtClean="0"/>
              <a:t>05/05/2022</a:t>
            </a:fld>
            <a:endParaRPr lang="en-DE"/>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DE"/>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939955AE-7330-4387-9A96-DE70579C417E}" type="slidenum">
              <a:rPr lang="en-DE" smtClean="0"/>
              <a:t>‹#›</a:t>
            </a:fld>
            <a:endParaRPr lang="en-DE"/>
          </a:p>
        </p:txBody>
      </p:sp>
    </p:spTree>
    <p:extLst>
      <p:ext uri="{BB962C8B-B14F-4D97-AF65-F5344CB8AC3E}">
        <p14:creationId xmlns:p14="http://schemas.microsoft.com/office/powerpoint/2010/main" val="39116042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descr="Chart&#10;&#10;Description automatically generated">
            <a:extLst>
              <a:ext uri="{FF2B5EF4-FFF2-40B4-BE49-F238E27FC236}">
                <a16:creationId xmlns:a16="http://schemas.microsoft.com/office/drawing/2014/main" id="{A9DE623D-F6BE-4341-9C53-701DF6AD553B}"/>
              </a:ext>
            </a:extLst>
          </p:cNvPr>
          <p:cNvPicPr>
            <a:picLocks noChangeAspect="1"/>
          </p:cNvPicPr>
          <p:nvPr/>
        </p:nvPicPr>
        <p:blipFill>
          <a:blip r:embed="rId2"/>
          <a:stretch>
            <a:fillRect/>
          </a:stretch>
        </p:blipFill>
        <p:spPr>
          <a:xfrm>
            <a:off x="130932" y="2020597"/>
            <a:ext cx="6534612" cy="2413787"/>
          </a:xfrm>
          <a:prstGeom prst="rect">
            <a:avLst/>
          </a:prstGeom>
        </p:spPr>
      </p:pic>
      <p:sp>
        <p:nvSpPr>
          <p:cNvPr id="7" name="Rectangle: Rounded Corners 6">
            <a:extLst>
              <a:ext uri="{FF2B5EF4-FFF2-40B4-BE49-F238E27FC236}">
                <a16:creationId xmlns:a16="http://schemas.microsoft.com/office/drawing/2014/main" id="{01D13A91-CF75-4356-B4D5-21AD571B5149}"/>
              </a:ext>
            </a:extLst>
          </p:cNvPr>
          <p:cNvSpPr/>
          <p:nvPr/>
        </p:nvSpPr>
        <p:spPr>
          <a:xfrm>
            <a:off x="144378" y="465537"/>
            <a:ext cx="6605337" cy="8115433"/>
          </a:xfrm>
          <a:prstGeom prst="roundRect">
            <a:avLst>
              <a:gd name="adj" fmla="val 2984"/>
            </a:avLst>
          </a:prstGeom>
          <a:noFill/>
          <a:ln w="28575">
            <a:solidFill>
              <a:srgbClr val="32599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DE"/>
          </a:p>
        </p:txBody>
      </p:sp>
      <p:sp>
        <p:nvSpPr>
          <p:cNvPr id="10" name="Rectangle 9">
            <a:extLst>
              <a:ext uri="{FF2B5EF4-FFF2-40B4-BE49-F238E27FC236}">
                <a16:creationId xmlns:a16="http://schemas.microsoft.com/office/drawing/2014/main" id="{59B539DC-080D-47F5-AB94-1C893A0A42A9}"/>
              </a:ext>
            </a:extLst>
          </p:cNvPr>
          <p:cNvSpPr/>
          <p:nvPr/>
        </p:nvSpPr>
        <p:spPr>
          <a:xfrm>
            <a:off x="102930" y="157760"/>
            <a:ext cx="3558731" cy="307777"/>
          </a:xfrm>
          <a:prstGeom prst="rect">
            <a:avLst/>
          </a:prstGeom>
        </p:spPr>
        <p:txBody>
          <a:bodyPr wrap="none">
            <a:spAutoFit/>
          </a:bodyPr>
          <a:lstStyle/>
          <a:p>
            <a:r>
              <a:rPr lang="en-US" sz="1400" b="1" dirty="0">
                <a:gradFill>
                  <a:gsLst>
                    <a:gs pos="0">
                      <a:srgbClr val="32599E"/>
                    </a:gs>
                    <a:gs pos="100000">
                      <a:srgbClr val="DF0F32"/>
                    </a:gs>
                  </a:gsLst>
                  <a:lin ang="0" scaled="0"/>
                </a:gradFill>
                <a:latin typeface="Arial" panose="020B0604020202020204" pitchFamily="34" charset="0"/>
                <a:ea typeface="Calibri" panose="020F0502020204030204" pitchFamily="34" charset="0"/>
              </a:rPr>
              <a:t>EVBO Publication highlight – April 2022</a:t>
            </a:r>
            <a:endParaRPr lang="en-DE" dirty="0"/>
          </a:p>
        </p:txBody>
      </p:sp>
      <p:sp>
        <p:nvSpPr>
          <p:cNvPr id="11" name="Rectangle 10">
            <a:extLst>
              <a:ext uri="{FF2B5EF4-FFF2-40B4-BE49-F238E27FC236}">
                <a16:creationId xmlns:a16="http://schemas.microsoft.com/office/drawing/2014/main" id="{75109517-46BC-4712-9194-88366A51A458}"/>
              </a:ext>
            </a:extLst>
          </p:cNvPr>
          <p:cNvSpPr/>
          <p:nvPr/>
        </p:nvSpPr>
        <p:spPr>
          <a:xfrm>
            <a:off x="192457" y="465538"/>
            <a:ext cx="6534612" cy="1815882"/>
          </a:xfrm>
          <a:prstGeom prst="rect">
            <a:avLst/>
          </a:prstGeom>
        </p:spPr>
        <p:txBody>
          <a:bodyPr wrap="square">
            <a:spAutoFit/>
          </a:bodyPr>
          <a:lstStyle/>
          <a:p>
            <a:pPr algn="just"/>
            <a:r>
              <a:rPr lang="en-GB" sz="1400" b="1" dirty="0">
                <a:latin typeface="Arial" panose="020B0604020202020204" pitchFamily="34" charset="0"/>
                <a:cs typeface="Arial" panose="020B0604020202020204" pitchFamily="34" charset="0"/>
              </a:rPr>
              <a:t>The SARS-CoV-2 receptor ACE2 is expressed in mouse pericytes but not endothelial cells: Implications for COVID-19 vascular research</a:t>
            </a:r>
            <a:r>
              <a:rPr lang="en-GB" sz="1400" b="1" dirty="0">
                <a:latin typeface="Arial" panose="020B0604020202020204" pitchFamily="34" charset="0"/>
                <a:ea typeface="Calibri" panose="020F0502020204030204" pitchFamily="34" charset="0"/>
                <a:cs typeface="Arial" panose="020B0604020202020204" pitchFamily="34" charset="0"/>
              </a:rPr>
              <a:t>. </a:t>
            </a:r>
            <a:r>
              <a:rPr lang="en-GB" sz="1400" dirty="0" err="1">
                <a:latin typeface="Arial" panose="020B0604020202020204" pitchFamily="34" charset="0"/>
                <a:ea typeface="Calibri" panose="020F0502020204030204" pitchFamily="34" charset="0"/>
                <a:cs typeface="Arial" panose="020B0604020202020204" pitchFamily="34" charset="0"/>
              </a:rPr>
              <a:t>Muhl</a:t>
            </a:r>
            <a:r>
              <a:rPr lang="en-GB" sz="1400" dirty="0">
                <a:latin typeface="Arial" panose="020B0604020202020204" pitchFamily="34" charset="0"/>
                <a:ea typeface="Calibri" panose="020F0502020204030204" pitchFamily="34" charset="0"/>
                <a:cs typeface="Arial" panose="020B0604020202020204" pitchFamily="34" charset="0"/>
              </a:rPr>
              <a:t> L, He L, Sun Y, </a:t>
            </a:r>
            <a:r>
              <a:rPr lang="en-GB" sz="1400" dirty="0" err="1">
                <a:latin typeface="Arial" panose="020B0604020202020204" pitchFamily="34" charset="0"/>
                <a:ea typeface="Calibri" panose="020F0502020204030204" pitchFamily="34" charset="0"/>
                <a:cs typeface="Arial" panose="020B0604020202020204" pitchFamily="34" charset="0"/>
              </a:rPr>
              <a:t>Mäe</a:t>
            </a:r>
            <a:r>
              <a:rPr lang="en-GB" sz="1400" dirty="0">
                <a:latin typeface="Arial" panose="020B0604020202020204" pitchFamily="34" charset="0"/>
                <a:ea typeface="Calibri" panose="020F0502020204030204" pitchFamily="34" charset="0"/>
                <a:cs typeface="Arial" panose="020B0604020202020204" pitchFamily="34" charset="0"/>
              </a:rPr>
              <a:t> M, </a:t>
            </a:r>
            <a:r>
              <a:rPr lang="en-GB" sz="1400" dirty="0" err="1">
                <a:latin typeface="Arial" panose="020B0604020202020204" pitchFamily="34" charset="0"/>
                <a:ea typeface="Calibri" panose="020F0502020204030204" pitchFamily="34" charset="0"/>
                <a:cs typeface="Arial" panose="020B0604020202020204" pitchFamily="34" charset="0"/>
              </a:rPr>
              <a:t>Pietilä</a:t>
            </a:r>
            <a:r>
              <a:rPr lang="en-GB" sz="1400" dirty="0">
                <a:latin typeface="Arial" panose="020B0604020202020204" pitchFamily="34" charset="0"/>
                <a:ea typeface="Calibri" panose="020F0502020204030204" pitchFamily="34" charset="0"/>
                <a:cs typeface="Arial" panose="020B0604020202020204" pitchFamily="34" charset="0"/>
              </a:rPr>
              <a:t> R, Liu J, </a:t>
            </a:r>
            <a:r>
              <a:rPr lang="en-GB" sz="1400" dirty="0" err="1">
                <a:latin typeface="Arial" panose="020B0604020202020204" pitchFamily="34" charset="0"/>
                <a:ea typeface="Calibri" panose="020F0502020204030204" pitchFamily="34" charset="0"/>
                <a:cs typeface="Arial" panose="020B0604020202020204" pitchFamily="34" charset="0"/>
              </a:rPr>
              <a:t>Genové</a:t>
            </a:r>
            <a:r>
              <a:rPr lang="en-GB" sz="1400" dirty="0">
                <a:latin typeface="Arial" panose="020B0604020202020204" pitchFamily="34" charset="0"/>
                <a:ea typeface="Calibri" panose="020F0502020204030204" pitchFamily="34" charset="0"/>
                <a:cs typeface="Arial" panose="020B0604020202020204" pitchFamily="34" charset="0"/>
              </a:rPr>
              <a:t> G, Zhang L, </a:t>
            </a:r>
            <a:r>
              <a:rPr lang="en-GB" sz="1400" dirty="0" err="1">
                <a:latin typeface="Arial" panose="020B0604020202020204" pitchFamily="34" charset="0"/>
                <a:ea typeface="Calibri" panose="020F0502020204030204" pitchFamily="34" charset="0"/>
                <a:cs typeface="Arial" panose="020B0604020202020204" pitchFamily="34" charset="0"/>
              </a:rPr>
              <a:t>Xie</a:t>
            </a:r>
            <a:r>
              <a:rPr lang="en-GB" sz="1400" dirty="0">
                <a:latin typeface="Arial" panose="020B0604020202020204" pitchFamily="34" charset="0"/>
                <a:ea typeface="Calibri" panose="020F0502020204030204" pitchFamily="34" charset="0"/>
                <a:cs typeface="Arial" panose="020B0604020202020204" pitchFamily="34" charset="0"/>
              </a:rPr>
              <a:t> Y, </a:t>
            </a:r>
            <a:r>
              <a:rPr lang="en-GB" sz="1400" dirty="0" err="1">
                <a:latin typeface="Arial" panose="020B0604020202020204" pitchFamily="34" charset="0"/>
                <a:ea typeface="Calibri" panose="020F0502020204030204" pitchFamily="34" charset="0"/>
                <a:cs typeface="Arial" panose="020B0604020202020204" pitchFamily="34" charset="0"/>
              </a:rPr>
              <a:t>Leptidis</a:t>
            </a:r>
            <a:r>
              <a:rPr lang="en-GB" sz="1400" dirty="0">
                <a:latin typeface="Arial" panose="020B0604020202020204" pitchFamily="34" charset="0"/>
                <a:ea typeface="Calibri" panose="020F0502020204030204" pitchFamily="34" charset="0"/>
                <a:cs typeface="Arial" panose="020B0604020202020204" pitchFamily="34" charset="0"/>
              </a:rPr>
              <a:t> S, Mocci G, </a:t>
            </a:r>
            <a:r>
              <a:rPr lang="en-GB" sz="1400" dirty="0" err="1">
                <a:latin typeface="Arial" panose="020B0604020202020204" pitchFamily="34" charset="0"/>
                <a:ea typeface="Calibri" panose="020F0502020204030204" pitchFamily="34" charset="0"/>
                <a:cs typeface="Arial" panose="020B0604020202020204" pitchFamily="34" charset="0"/>
              </a:rPr>
              <a:t>StrittS</a:t>
            </a:r>
            <a:r>
              <a:rPr lang="en-GB" sz="1400" dirty="0">
                <a:latin typeface="Arial" panose="020B0604020202020204" pitchFamily="34" charset="0"/>
                <a:ea typeface="Calibri" panose="020F0502020204030204" pitchFamily="34" charset="0"/>
                <a:cs typeface="Arial" panose="020B0604020202020204" pitchFamily="34" charset="0"/>
              </a:rPr>
              <a:t>, Osman A, Anisimov A, </a:t>
            </a:r>
            <a:r>
              <a:rPr lang="en-GB" sz="1400" dirty="0" err="1">
                <a:latin typeface="Arial" panose="020B0604020202020204" pitchFamily="34" charset="0"/>
                <a:ea typeface="Calibri" panose="020F0502020204030204" pitchFamily="34" charset="0"/>
                <a:cs typeface="Arial" panose="020B0604020202020204" pitchFamily="34" charset="0"/>
              </a:rPr>
              <a:t>Hemanthakumar</a:t>
            </a:r>
            <a:r>
              <a:rPr lang="en-GB" sz="1400" dirty="0">
                <a:latin typeface="Arial" panose="020B0604020202020204" pitchFamily="34" charset="0"/>
                <a:ea typeface="Calibri" panose="020F0502020204030204" pitchFamily="34" charset="0"/>
                <a:cs typeface="Arial" panose="020B0604020202020204" pitchFamily="34" charset="0"/>
              </a:rPr>
              <a:t> KA, </a:t>
            </a:r>
            <a:r>
              <a:rPr lang="en-GB" sz="1400" dirty="0" err="1">
                <a:latin typeface="Arial" panose="020B0604020202020204" pitchFamily="34" charset="0"/>
                <a:ea typeface="Calibri" panose="020F0502020204030204" pitchFamily="34" charset="0"/>
                <a:cs typeface="Arial" panose="020B0604020202020204" pitchFamily="34" charset="0"/>
              </a:rPr>
              <a:t>Räsänen</a:t>
            </a:r>
            <a:r>
              <a:rPr lang="en-GB" sz="1400" dirty="0">
                <a:latin typeface="Arial" panose="020B0604020202020204" pitchFamily="34" charset="0"/>
                <a:ea typeface="Calibri" panose="020F0502020204030204" pitchFamily="34" charset="0"/>
                <a:cs typeface="Arial" panose="020B0604020202020204" pitchFamily="34" charset="0"/>
              </a:rPr>
              <a:t> M, Hansson EM, </a:t>
            </a:r>
            <a:r>
              <a:rPr lang="en-GB" sz="1400" dirty="0" err="1">
                <a:latin typeface="Arial" panose="020B0604020202020204" pitchFamily="34" charset="0"/>
                <a:ea typeface="Calibri" panose="020F0502020204030204" pitchFamily="34" charset="0"/>
                <a:cs typeface="Arial" panose="020B0604020202020204" pitchFamily="34" charset="0"/>
              </a:rPr>
              <a:t>Björkegren</a:t>
            </a:r>
            <a:r>
              <a:rPr lang="en-GB" sz="1400" dirty="0">
                <a:latin typeface="Arial" panose="020B0604020202020204" pitchFamily="34" charset="0"/>
                <a:ea typeface="Calibri" panose="020F0502020204030204" pitchFamily="34" charset="0"/>
                <a:cs typeface="Arial" panose="020B0604020202020204" pitchFamily="34" charset="0"/>
              </a:rPr>
              <a:t> J,  </a:t>
            </a:r>
            <a:r>
              <a:rPr lang="en-GB" sz="1400" dirty="0" err="1">
                <a:latin typeface="Arial" panose="020B0604020202020204" pitchFamily="34" charset="0"/>
                <a:ea typeface="Calibri" panose="020F0502020204030204" pitchFamily="34" charset="0"/>
                <a:cs typeface="Arial" panose="020B0604020202020204" pitchFamily="34" charset="0"/>
              </a:rPr>
              <a:t>Vanlandewijck</a:t>
            </a:r>
            <a:r>
              <a:rPr lang="en-GB" sz="1400" dirty="0">
                <a:latin typeface="Arial" panose="020B0604020202020204" pitchFamily="34" charset="0"/>
                <a:ea typeface="Calibri" panose="020F0502020204030204" pitchFamily="34" charset="0"/>
                <a:cs typeface="Arial" panose="020B0604020202020204" pitchFamily="34" charset="0"/>
              </a:rPr>
              <a:t> M, </a:t>
            </a:r>
            <a:r>
              <a:rPr lang="en-GB" sz="1400" dirty="0" err="1">
                <a:latin typeface="Arial" panose="020B0604020202020204" pitchFamily="34" charset="0"/>
                <a:ea typeface="Calibri" panose="020F0502020204030204" pitchFamily="34" charset="0"/>
                <a:cs typeface="Arial" panose="020B0604020202020204" pitchFamily="34" charset="0"/>
              </a:rPr>
              <a:t>Blomgren</a:t>
            </a:r>
            <a:r>
              <a:rPr lang="en-GB" sz="1400" dirty="0">
                <a:latin typeface="Arial" panose="020B0604020202020204" pitchFamily="34" charset="0"/>
                <a:ea typeface="Calibri" panose="020F0502020204030204" pitchFamily="34" charset="0"/>
                <a:cs typeface="Arial" panose="020B0604020202020204" pitchFamily="34" charset="0"/>
              </a:rPr>
              <a:t> K, Mäkinen T, Peng X, Hu Y,  </a:t>
            </a:r>
            <a:r>
              <a:rPr lang="en-GB" sz="1400" dirty="0" err="1">
                <a:latin typeface="Arial" panose="020B0604020202020204" pitchFamily="34" charset="0"/>
                <a:ea typeface="Calibri" panose="020F0502020204030204" pitchFamily="34" charset="0"/>
                <a:cs typeface="Arial" panose="020B0604020202020204" pitchFamily="34" charset="0"/>
              </a:rPr>
              <a:t>Ernfors</a:t>
            </a:r>
            <a:r>
              <a:rPr lang="en-GB" sz="1400" dirty="0">
                <a:latin typeface="Arial" panose="020B0604020202020204" pitchFamily="34" charset="0"/>
                <a:ea typeface="Calibri" panose="020F0502020204030204" pitchFamily="34" charset="0"/>
                <a:cs typeface="Arial" panose="020B0604020202020204" pitchFamily="34" charset="0"/>
              </a:rPr>
              <a:t> P, Arnold TD, Alitalo K, </a:t>
            </a:r>
            <a:r>
              <a:rPr lang="en-GB" sz="1400" dirty="0" err="1">
                <a:latin typeface="Arial" panose="020B0604020202020204" pitchFamily="34" charset="0"/>
                <a:ea typeface="Calibri" panose="020F0502020204030204" pitchFamily="34" charset="0"/>
                <a:cs typeface="Arial" panose="020B0604020202020204" pitchFamily="34" charset="0"/>
              </a:rPr>
              <a:t>Lendahl</a:t>
            </a:r>
            <a:r>
              <a:rPr lang="en-GB" sz="1400" dirty="0">
                <a:latin typeface="Arial" panose="020B0604020202020204" pitchFamily="34" charset="0"/>
                <a:ea typeface="Calibri" panose="020F0502020204030204" pitchFamily="34" charset="0"/>
                <a:cs typeface="Arial" panose="020B0604020202020204" pitchFamily="34" charset="0"/>
              </a:rPr>
              <a:t> U, </a:t>
            </a:r>
            <a:r>
              <a:rPr lang="en-GB" sz="1400" dirty="0" err="1">
                <a:latin typeface="Arial" panose="020B0604020202020204" pitchFamily="34" charset="0"/>
                <a:ea typeface="Calibri" panose="020F0502020204030204" pitchFamily="34" charset="0"/>
                <a:cs typeface="Arial" panose="020B0604020202020204" pitchFamily="34" charset="0"/>
              </a:rPr>
              <a:t>Betsholtz</a:t>
            </a:r>
            <a:r>
              <a:rPr lang="en-GB" sz="1400" dirty="0">
                <a:latin typeface="Arial" panose="020B0604020202020204" pitchFamily="34" charset="0"/>
                <a:ea typeface="Calibri" panose="020F0502020204030204" pitchFamily="34" charset="0"/>
                <a:cs typeface="Arial" panose="020B0604020202020204" pitchFamily="34" charset="0"/>
              </a:rPr>
              <a:t> </a:t>
            </a:r>
            <a:r>
              <a:rPr lang="en-GB" sz="1400" dirty="0" err="1">
                <a:latin typeface="Arial" panose="020B0604020202020204" pitchFamily="34" charset="0"/>
                <a:ea typeface="Calibri" panose="020F0502020204030204" pitchFamily="34" charset="0"/>
                <a:cs typeface="Arial" panose="020B0604020202020204" pitchFamily="34" charset="0"/>
              </a:rPr>
              <a:t>C.Stem</a:t>
            </a:r>
            <a:r>
              <a:rPr lang="en-GB" sz="1400" dirty="0">
                <a:latin typeface="Arial" panose="020B0604020202020204" pitchFamily="34" charset="0"/>
                <a:ea typeface="Calibri" panose="020F0502020204030204" pitchFamily="34" charset="0"/>
                <a:cs typeface="Arial" panose="020B0604020202020204" pitchFamily="34" charset="0"/>
              </a:rPr>
              <a:t> Cell Reports</a:t>
            </a:r>
            <a:r>
              <a:rPr lang="en-GB" sz="1400" i="1" dirty="0">
                <a:latin typeface="Arial" panose="020B0604020202020204" pitchFamily="34" charset="0"/>
                <a:ea typeface="Calibri" panose="020F0502020204030204" pitchFamily="34" charset="0"/>
                <a:cs typeface="Arial" panose="020B0604020202020204" pitchFamily="34" charset="0"/>
              </a:rPr>
              <a:t> 2022 Apr 21. DOI: https://doi.org/10.1016/j.stemcr.2022.03.016.</a:t>
            </a:r>
          </a:p>
          <a:p>
            <a:pPr algn="just"/>
            <a:endParaRPr lang="en-GB" sz="1400" i="1" dirty="0">
              <a:latin typeface="Arial" panose="020B0604020202020204" pitchFamily="34" charset="0"/>
              <a:ea typeface="Calibri" panose="020F0502020204030204" pitchFamily="34" charset="0"/>
              <a:cs typeface="Arial" panose="020B0604020202020204" pitchFamily="34" charset="0"/>
            </a:endParaRPr>
          </a:p>
        </p:txBody>
      </p:sp>
      <p:sp>
        <p:nvSpPr>
          <p:cNvPr id="1266" name="Rectangle 1265">
            <a:extLst>
              <a:ext uri="{FF2B5EF4-FFF2-40B4-BE49-F238E27FC236}">
                <a16:creationId xmlns:a16="http://schemas.microsoft.com/office/drawing/2014/main" id="{353E22C7-773F-4373-84C8-82AB4908CC0A}"/>
              </a:ext>
            </a:extLst>
          </p:cNvPr>
          <p:cNvSpPr/>
          <p:nvPr/>
        </p:nvSpPr>
        <p:spPr>
          <a:xfrm>
            <a:off x="192457" y="4379820"/>
            <a:ext cx="6416547" cy="4201150"/>
          </a:xfrm>
          <a:prstGeom prst="rect">
            <a:avLst/>
          </a:prstGeom>
        </p:spPr>
        <p:txBody>
          <a:bodyPr wrap="square">
            <a:spAutoFit/>
          </a:bodyPr>
          <a:lstStyle/>
          <a:p>
            <a:pPr lvl="0" algn="just">
              <a:spcAft>
                <a:spcPts val="600"/>
              </a:spcAft>
            </a:pPr>
            <a:r>
              <a:rPr lang="en-GB" sz="1400" b="1" dirty="0">
                <a:solidFill>
                  <a:srgbClr val="212121"/>
                </a:solidFill>
                <a:effectLst/>
                <a:latin typeface="Segoe UI" panose="020B0502040204020203" pitchFamily="34" charset="0"/>
                <a:ea typeface="Calibri" panose="020F0502020204030204" pitchFamily="34" charset="0"/>
              </a:rPr>
              <a:t>Summary</a:t>
            </a:r>
            <a:r>
              <a:rPr lang="en-GB" sz="1400" dirty="0">
                <a:solidFill>
                  <a:srgbClr val="212121"/>
                </a:solidFill>
                <a:effectLst/>
                <a:latin typeface="Segoe UI" panose="020B0502040204020203" pitchFamily="34" charset="0"/>
                <a:ea typeface="Calibri" panose="020F0502020204030204" pitchFamily="34" charset="0"/>
              </a:rPr>
              <a:t>: </a:t>
            </a:r>
            <a:r>
              <a:rPr lang="en-GB" sz="1400" dirty="0" err="1">
                <a:solidFill>
                  <a:srgbClr val="212121"/>
                </a:solidFill>
                <a:effectLst/>
                <a:latin typeface="Segoe UI" panose="020B0502040204020203" pitchFamily="34" charset="0"/>
                <a:ea typeface="Calibri" panose="020F0502020204030204" pitchFamily="34" charset="0"/>
              </a:rPr>
              <a:t>Muhl</a:t>
            </a:r>
            <a:r>
              <a:rPr lang="en-GB" sz="1400" dirty="0">
                <a:solidFill>
                  <a:srgbClr val="212121"/>
                </a:solidFill>
                <a:effectLst/>
                <a:latin typeface="Segoe UI" panose="020B0502040204020203" pitchFamily="34" charset="0"/>
                <a:ea typeface="Calibri" panose="020F0502020204030204" pitchFamily="34" charset="0"/>
              </a:rPr>
              <a:t> and colleagues report on humanized mouse models and mouse-adapted SARS-CoV-2 virus, which are increasingly used to study COVID-19 related pathogeneses. </a:t>
            </a:r>
          </a:p>
          <a:p>
            <a:pPr lvl="0" algn="just">
              <a:spcAft>
                <a:spcPts val="600"/>
              </a:spcAft>
            </a:pPr>
            <a:r>
              <a:rPr lang="en-GB" sz="1400" dirty="0">
                <a:solidFill>
                  <a:srgbClr val="212121"/>
                </a:solidFill>
                <a:effectLst/>
                <a:latin typeface="Segoe UI" panose="020B0502040204020203" pitchFamily="34" charset="0"/>
                <a:ea typeface="Calibri" panose="020F0502020204030204" pitchFamily="34" charset="0"/>
              </a:rPr>
              <a:t>For these studies, it appears important to learn where the SARS-CoV-2 receptor ACE2 is expressed within the vascular system. The investigators from Uppsala mapped ACE2 expression during mouse postnatal development and in adulthood. They discovered that pericytes in the CNS, heart, and pancreas express ACE2 strongly, as do perineurial and adrenal fibroblasts, whereas endothelial cells do not at any location </a:t>
            </a:r>
            <a:r>
              <a:rPr lang="en-GB" sz="1400" dirty="0" err="1">
                <a:solidFill>
                  <a:srgbClr val="212121"/>
                </a:solidFill>
                <a:effectLst/>
                <a:latin typeface="Segoe UI" panose="020B0502040204020203" pitchFamily="34" charset="0"/>
                <a:ea typeface="Calibri" panose="020F0502020204030204" pitchFamily="34" charset="0"/>
              </a:rPr>
              <a:t>analyzed</a:t>
            </a:r>
            <a:r>
              <a:rPr lang="en-GB" sz="1400" dirty="0">
                <a:solidFill>
                  <a:srgbClr val="212121"/>
                </a:solidFill>
                <a:effectLst/>
                <a:latin typeface="Segoe UI" panose="020B0502040204020203" pitchFamily="34" charset="0"/>
                <a:ea typeface="Calibri" panose="020F0502020204030204" pitchFamily="34" charset="0"/>
              </a:rPr>
              <a:t> by the investigators. </a:t>
            </a:r>
          </a:p>
          <a:p>
            <a:pPr lvl="0" algn="just">
              <a:spcAft>
                <a:spcPts val="600"/>
              </a:spcAft>
            </a:pPr>
            <a:r>
              <a:rPr lang="en-GB" sz="1400" dirty="0">
                <a:solidFill>
                  <a:srgbClr val="212121"/>
                </a:solidFill>
                <a:effectLst/>
                <a:latin typeface="Segoe UI" panose="020B0502040204020203" pitchFamily="34" charset="0"/>
                <a:ea typeface="Calibri" panose="020F0502020204030204" pitchFamily="34" charset="0"/>
              </a:rPr>
              <a:t>In a number of other organs, pericytes seem not to express ACE2, including in the lung where ACE2 instead is expressed in the bronchial epithelium and alveolar type II cells. The onset of ACE2 expression is further reported to be organ specific: in bronchial epithelium already at birth, in brain pericytes before, and in heart pericytes after postnatal day 10.5. </a:t>
            </a:r>
          </a:p>
          <a:p>
            <a:pPr lvl="0" algn="just">
              <a:spcAft>
                <a:spcPts val="600"/>
              </a:spcAft>
            </a:pPr>
            <a:r>
              <a:rPr lang="en-GB" sz="1400" dirty="0">
                <a:solidFill>
                  <a:srgbClr val="212121"/>
                </a:solidFill>
                <a:effectLst/>
                <a:latin typeface="Segoe UI" panose="020B0502040204020203" pitchFamily="34" charset="0"/>
                <a:ea typeface="Calibri" panose="020F0502020204030204" pitchFamily="34" charset="0"/>
              </a:rPr>
              <a:t>Establishing the vascular localization of ACE2 expression is considered central by the investigators to correctly interpret data from </a:t>
            </a:r>
            <a:r>
              <a:rPr lang="en-GB" sz="1400" dirty="0" err="1">
                <a:solidFill>
                  <a:srgbClr val="212121"/>
                </a:solidFill>
                <a:effectLst/>
                <a:latin typeface="Segoe UI" panose="020B0502040204020203" pitchFamily="34" charset="0"/>
                <a:ea typeface="Calibri" panose="020F0502020204030204" pitchFamily="34" charset="0"/>
              </a:rPr>
              <a:t>modeling</a:t>
            </a:r>
            <a:r>
              <a:rPr lang="en-GB" sz="1400" dirty="0">
                <a:solidFill>
                  <a:srgbClr val="212121"/>
                </a:solidFill>
                <a:effectLst/>
                <a:latin typeface="Segoe UI" panose="020B0502040204020203" pitchFamily="34" charset="0"/>
                <a:ea typeface="Calibri" panose="020F0502020204030204" pitchFamily="34" charset="0"/>
              </a:rPr>
              <a:t> COVID-19 in murine models, and may shed light on the cause of vascular COVID-19 complications.</a:t>
            </a:r>
            <a:endParaRPr lang="en-US" sz="1400" b="1"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6901667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49ba66bd-4761-44cf-8419-9c35da7e24e8"/>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222</TotalTime>
  <Words>332</Words>
  <Application>Microsoft Office PowerPoint</Application>
  <PresentationFormat>A4 Paper (210x297 mm)</PresentationFormat>
  <Paragraphs>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Segoe UI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Mauro Siragusa</dc:creator>
  <cp:lastModifiedBy>Fiona Wilkinson</cp:lastModifiedBy>
  <cp:revision>61</cp:revision>
  <dcterms:created xsi:type="dcterms:W3CDTF">2020-07-27T12:23:20Z</dcterms:created>
  <dcterms:modified xsi:type="dcterms:W3CDTF">2022-05-05T16:24:58Z</dcterms:modified>
</cp:coreProperties>
</file>